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4"/>
  </p:notesMasterIdLst>
  <p:sldIdLst>
    <p:sldId id="334" r:id="rId2"/>
    <p:sldId id="274" r:id="rId3"/>
    <p:sldId id="275" r:id="rId4"/>
    <p:sldId id="277" r:id="rId5"/>
    <p:sldId id="281" r:id="rId6"/>
    <p:sldId id="352" r:id="rId7"/>
    <p:sldId id="353" r:id="rId8"/>
    <p:sldId id="378" r:id="rId9"/>
    <p:sldId id="299" r:id="rId10"/>
    <p:sldId id="300" r:id="rId11"/>
    <p:sldId id="360" r:id="rId12"/>
    <p:sldId id="342" r:id="rId13"/>
    <p:sldId id="343" r:id="rId14"/>
    <p:sldId id="350" r:id="rId15"/>
    <p:sldId id="351" r:id="rId16"/>
    <p:sldId id="357" r:id="rId17"/>
    <p:sldId id="358" r:id="rId18"/>
    <p:sldId id="312" r:id="rId19"/>
    <p:sldId id="313" r:id="rId20"/>
    <p:sldId id="305" r:id="rId21"/>
    <p:sldId id="326" r:id="rId22"/>
    <p:sldId id="327" r:id="rId23"/>
    <p:sldId id="329" r:id="rId24"/>
    <p:sldId id="330" r:id="rId25"/>
    <p:sldId id="331" r:id="rId26"/>
    <p:sldId id="361" r:id="rId27"/>
    <p:sldId id="354" r:id="rId28"/>
    <p:sldId id="381" r:id="rId29"/>
    <p:sldId id="297" r:id="rId30"/>
    <p:sldId id="364" r:id="rId31"/>
    <p:sldId id="368" r:id="rId32"/>
    <p:sldId id="370" r:id="rId33"/>
    <p:sldId id="298" r:id="rId34"/>
    <p:sldId id="371" r:id="rId35"/>
    <p:sldId id="372" r:id="rId36"/>
    <p:sldId id="373" r:id="rId37"/>
    <p:sldId id="374" r:id="rId38"/>
    <p:sldId id="375" r:id="rId39"/>
    <p:sldId id="301" r:id="rId40"/>
    <p:sldId id="302" r:id="rId41"/>
    <p:sldId id="303" r:id="rId42"/>
    <p:sldId id="377" r:id="rId43"/>
    <p:sldId id="367" r:id="rId44"/>
    <p:sldId id="376" r:id="rId45"/>
    <p:sldId id="359" r:id="rId46"/>
    <p:sldId id="365" r:id="rId47"/>
    <p:sldId id="366" r:id="rId48"/>
    <p:sldId id="355" r:id="rId49"/>
    <p:sldId id="380" r:id="rId50"/>
    <p:sldId id="382" r:id="rId51"/>
    <p:sldId id="356" r:id="rId52"/>
    <p:sldId id="379" r:id="rId5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316" autoAdjust="0"/>
  </p:normalViewPr>
  <p:slideViewPr>
    <p:cSldViewPr snapToGrid="0">
      <p:cViewPr varScale="1">
        <p:scale>
          <a:sx n="93" d="100"/>
          <a:sy n="93" d="100"/>
        </p:scale>
        <p:origin x="12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F52B0-6592-486B-9A33-52143794FA14}" type="datetimeFigureOut">
              <a:rPr lang="LID4096" smtClean="0"/>
              <a:t>09/13/2020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AAC8D-7D18-44FA-BBD5-0C1FA3A2EF5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89775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06606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CH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9535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13317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3713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0362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88476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65431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32588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22451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36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81499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7159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LID4096" sz="1200" dirty="0">
              <a:latin typeface="Rockwell" panose="020606030202050204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59720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38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56273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6237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43062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6308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43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1075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44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63226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45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55840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46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48599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47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58475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48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9490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237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26029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46022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1325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90428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07860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CH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AAC8D-7D18-44FA-BBD5-0C1FA3A2EF5A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2285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49190-118E-447B-B3B2-66B5312A8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A9E5D-76A2-4A0A-B7B2-561B9BDFF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CFCAA-1567-4335-B3E6-A4FA80E41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B802-3483-4FFF-B59D-BC1CB0DA01A6}" type="datetimeFigureOut">
              <a:rPr lang="LID4096" smtClean="0"/>
              <a:t>09/13/2020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7E032-DAED-457C-8F4A-FF4AF45C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034A8-F514-4ABA-81B4-947A6D59A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458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4D36-9601-42A9-B831-5899446E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E38AD-33D6-45B4-B7A3-592E27BEA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F6206-7499-4EAA-8E57-1DCC41249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B802-3483-4FFF-B59D-BC1CB0DA01A6}" type="datetimeFigureOut">
              <a:rPr lang="LID4096" smtClean="0"/>
              <a:t>09/13/2020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7D418-6D96-4DA7-A37C-4E46F5994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2970C-10E3-4305-829F-589F07F2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140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9C5BAC-E3CA-4E38-8F4F-B7D4635EB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3A5ABB-B758-4B71-9148-68D7CD9AA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32EF7-BDA6-4ACC-8136-46570AE0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B802-3483-4FFF-B59D-BC1CB0DA01A6}" type="datetimeFigureOut">
              <a:rPr lang="LID4096" smtClean="0"/>
              <a:t>09/13/2020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C2282-79D5-4086-9ADB-62005B6F7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49A6C-748C-42D8-97CD-58857B08D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8745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A0273-3611-4187-8B58-C514AB08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73419-1C20-4F2B-888F-48F4D2708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61FB6-6604-42E2-8D9F-EF50CDCB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B802-3483-4FFF-B59D-BC1CB0DA01A6}" type="datetimeFigureOut">
              <a:rPr lang="LID4096" smtClean="0"/>
              <a:t>09/13/2020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51E5B-5144-400A-9ED5-96E5BDF3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135D1-BB86-4CE2-BDCF-0D97426FD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31497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D3A3-9358-4CAD-A168-E44632FC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1F225-DA88-4F48-A744-656CD3613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A2F19-AF89-4CA7-A57D-2E7D44C2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B802-3483-4FFF-B59D-BC1CB0DA01A6}" type="datetimeFigureOut">
              <a:rPr lang="LID4096" smtClean="0"/>
              <a:t>09/13/2020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9D65F-D419-403A-AF15-C1F58AA64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B46A1-856A-4904-9948-EADC3C86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9110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0681-4094-40F9-AFC3-2FAEBE30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81CF9-F4F8-4087-A2AF-7BFCAE6AE7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5A8D6-819A-4DBE-970D-AA092D546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7AB99-CF99-4735-B776-A0CB19006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B802-3483-4FFF-B59D-BC1CB0DA01A6}" type="datetimeFigureOut">
              <a:rPr lang="LID4096" smtClean="0"/>
              <a:t>09/13/2020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10DD-D836-482D-BB3E-31610F983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A7C4D-F466-4A55-9C5F-093C9D37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6405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9668-0F42-449A-A6B8-111FAB420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38FD5-4ED2-4652-AD63-57D160711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B31CC-1F22-4EC0-880E-38D7383B7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4E5E0-7369-4682-B701-DA4CE7C4D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2C391-C370-458A-B433-A4CA1645B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58A45-9704-4CAC-BCC5-98C45BBC3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B802-3483-4FFF-B59D-BC1CB0DA01A6}" type="datetimeFigureOut">
              <a:rPr lang="LID4096" smtClean="0"/>
              <a:t>09/13/2020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FE1D9-13B1-4E89-B406-3C8606D7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C25F99-8B57-43B9-85EE-FAC53C26B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9601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25B4-708D-4384-B1C1-602C8913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956A0-6E90-4319-A2F9-FCA5CB6AC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B802-3483-4FFF-B59D-BC1CB0DA01A6}" type="datetimeFigureOut">
              <a:rPr lang="LID4096" smtClean="0"/>
              <a:t>09/13/2020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AEA84-9E3F-479C-B569-20D0BCBD5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83FF0-FF44-4FD6-8AE2-B0E581A8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6999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C52FD-292B-4B5E-820E-A33E0687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B802-3483-4FFF-B59D-BC1CB0DA01A6}" type="datetimeFigureOut">
              <a:rPr lang="LID4096" smtClean="0"/>
              <a:t>09/13/2020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F4500-8193-4EC4-A700-3F75CD9B7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3D762-6F8B-46F6-9E5A-E8D9F82C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94023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4770-0A61-410B-B897-0CDE02816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06558-EA0C-44A0-8C79-2C7B7A47C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08343-D5FC-4D37-A9B0-57D14CFD8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D1032-7B74-4D72-B9B7-0D7403F1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B802-3483-4FFF-B59D-BC1CB0DA01A6}" type="datetimeFigureOut">
              <a:rPr lang="LID4096" smtClean="0"/>
              <a:t>09/13/2020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79120-47A0-4F74-8F4E-7256E20A4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79F56-E96C-4B83-8A85-DA193D44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2063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7A51A-626F-4A10-8ABB-275140A3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CD0FD2-A76D-4326-AF94-413DBAA4F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F2374-3F34-4EE1-A354-4F4969CA8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E76FB-F18C-45A5-A3F8-7B1DBC41F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1B802-3483-4FFF-B59D-BC1CB0DA01A6}" type="datetimeFigureOut">
              <a:rPr lang="LID4096" smtClean="0"/>
              <a:t>09/13/2020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4FA7C-148E-4C87-AEA7-34C5DF943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96BCC-B300-4BBC-8422-2B738F00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44168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0C63D2-89B2-46D1-9D91-CF4D5EF5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637D7-6B79-453B-BC1D-E6C31C7CC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6357D-AB08-40E5-AF0F-21F6969D9E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1B802-3483-4FFF-B59D-BC1CB0DA01A6}" type="datetimeFigureOut">
              <a:rPr lang="LID4096" smtClean="0"/>
              <a:t>09/13/2020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D3883-84E2-45D0-B001-23B996145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A514F-9BDE-47A5-B3A6-F4F3CDBDF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CED85-F4A7-46CD-916C-FF99514354A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061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A495741-E353-4B41-81B3-37BBC9FF4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569" y="328652"/>
            <a:ext cx="7182508" cy="41612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2363EA-B727-48D7-B578-65E97966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3376209"/>
            <a:ext cx="10287483" cy="1780082"/>
          </a:xfrm>
        </p:spPr>
        <p:txBody>
          <a:bodyPr anchor="t">
            <a:normAutofit/>
          </a:bodyPr>
          <a:lstStyle/>
          <a:p>
            <a:pPr algn="r"/>
            <a:r>
              <a:rPr lang="en-US" dirty="0">
                <a:latin typeface="Rockwell" panose="02060603020205020403" pitchFamily="18" charset="0"/>
                <a:ea typeface="Gungsuh" panose="020B0503020000020004" pitchFamily="18" charset="-127"/>
                <a:cs typeface="Helvetica" panose="020B0604020202020204" pitchFamily="34" charset="0"/>
              </a:rPr>
              <a:t>AI High-Performance Solution on FPGA</a:t>
            </a:r>
            <a:endParaRPr lang="LID4096" dirty="0">
              <a:latin typeface="Rockwell" panose="02060603020205020403" pitchFamily="18" charset="0"/>
              <a:ea typeface="Gungsuh" panose="020B0503020000020004" pitchFamily="18" charset="-127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57F52-1799-4B15-ABCA-C2151D29A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913278"/>
            <a:ext cx="10287482" cy="88294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  <a:latin typeface="Rockwell" panose="02060603020205020403" pitchFamily="18" charset="0"/>
                <a:cs typeface="Helvetica" panose="020B0604020202020204" pitchFamily="34" charset="0"/>
              </a:rPr>
              <a:t>by Nico Canzani and Dominik Müller</a:t>
            </a:r>
            <a:endParaRPr lang="LID4096" dirty="0">
              <a:solidFill>
                <a:schemeClr val="tx1"/>
              </a:solidFill>
              <a:latin typeface="Rockwell" panose="02060603020205020403" pitchFamily="18" charset="0"/>
              <a:cs typeface="Helvetica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15B75D-9613-4C0A-9B07-D27D38D59D2A}"/>
              </a:ext>
            </a:extLst>
          </p:cNvPr>
          <p:cNvSpPr txBox="1">
            <a:spLocks/>
          </p:cNvSpPr>
          <p:nvPr/>
        </p:nvSpPr>
        <p:spPr>
          <a:xfrm>
            <a:off x="831850" y="5246934"/>
            <a:ext cx="10287482" cy="882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chemeClr val="tx1"/>
                </a:solidFill>
                <a:latin typeface="Rockwell" panose="02060603020205020403" pitchFamily="18" charset="0"/>
                <a:cs typeface="Helvetica" panose="020B0604020202020204" pitchFamily="34" charset="0"/>
              </a:rPr>
              <a:t>Bachelor Thesis</a:t>
            </a:r>
            <a:endParaRPr lang="LID4096" b="1" dirty="0">
              <a:solidFill>
                <a:schemeClr val="tx1"/>
              </a:solidFill>
              <a:latin typeface="Rockwell" panose="02060603020205020403" pitchFamily="18" charset="0"/>
              <a:cs typeface="Helvetica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FA965-9141-4297-A5C8-B53D36B2C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000" y="288000"/>
            <a:ext cx="3762756" cy="3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43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24D6A7-7E52-40BF-807E-F2FC905B7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5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refrigerator, sitting, light&#10;&#10;Description automatically generated">
            <a:extLst>
              <a:ext uri="{FF2B5EF4-FFF2-40B4-BE49-F238E27FC236}">
                <a16:creationId xmlns:a16="http://schemas.microsoft.com/office/drawing/2014/main" id="{F5ED1E8D-17AD-4119-8418-44790AD1C1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05"/>
          <a:stretch/>
        </p:blipFill>
        <p:spPr>
          <a:xfrm>
            <a:off x="2862822" y="839856"/>
            <a:ext cx="6469608" cy="517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5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refrigerator, sitting, light&#10;&#10;Description automatically generated">
            <a:extLst>
              <a:ext uri="{FF2B5EF4-FFF2-40B4-BE49-F238E27FC236}">
                <a16:creationId xmlns:a16="http://schemas.microsoft.com/office/drawing/2014/main" id="{9BA841D8-3DC1-438E-9017-1A1B3CAC5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00" y="1246263"/>
            <a:ext cx="11340000" cy="4365474"/>
          </a:xfrm>
          <a:prstGeom prst="rect">
            <a:avLst/>
          </a:prstGeom>
        </p:spPr>
      </p:pic>
      <p:pic>
        <p:nvPicPr>
          <p:cNvPr id="2" name="Picture 1" descr="A picture containing indoor, refrigerator, sitting, light&#10;&#10;Description automatically generated">
            <a:extLst>
              <a:ext uri="{FF2B5EF4-FFF2-40B4-BE49-F238E27FC236}">
                <a16:creationId xmlns:a16="http://schemas.microsoft.com/office/drawing/2014/main" id="{4A552908-88AB-4F02-AB4B-F8865C9CF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4" t="4615" r="69907" b="69202"/>
          <a:stretch/>
        </p:blipFill>
        <p:spPr>
          <a:xfrm>
            <a:off x="1733550" y="485775"/>
            <a:ext cx="3067050" cy="3067050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343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refrigerator, sitting, light&#10;&#10;Description automatically generated">
            <a:extLst>
              <a:ext uri="{FF2B5EF4-FFF2-40B4-BE49-F238E27FC236}">
                <a16:creationId xmlns:a16="http://schemas.microsoft.com/office/drawing/2014/main" id="{9BA841D8-3DC1-438E-9017-1A1B3CAC5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00" y="1246263"/>
            <a:ext cx="11340000" cy="4365474"/>
          </a:xfrm>
          <a:prstGeom prst="rect">
            <a:avLst/>
          </a:prstGeom>
        </p:spPr>
      </p:pic>
      <p:pic>
        <p:nvPicPr>
          <p:cNvPr id="5" name="Picture 4" descr="A picture containing indoor, refrigerator, sitting, light&#10;&#10;Description automatically generated">
            <a:extLst>
              <a:ext uri="{FF2B5EF4-FFF2-40B4-BE49-F238E27FC236}">
                <a16:creationId xmlns:a16="http://schemas.microsoft.com/office/drawing/2014/main" id="{04857DDA-9AEE-427B-9D14-213D652A2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75" t="4679" r="17846" b="69138"/>
          <a:stretch/>
        </p:blipFill>
        <p:spPr>
          <a:xfrm>
            <a:off x="7391400" y="485775"/>
            <a:ext cx="3067050" cy="3067050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7684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mall, dryer, sitting&#10;&#10;Description automatically generated">
            <a:extLst>
              <a:ext uri="{FF2B5EF4-FFF2-40B4-BE49-F238E27FC236}">
                <a16:creationId xmlns:a16="http://schemas.microsoft.com/office/drawing/2014/main" id="{5DA1FAC6-F4F9-4B13-9C85-BA734382E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70" y="839856"/>
            <a:ext cx="6472860" cy="517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9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mall, dryer, dark&#10;&#10;Description automatically generated">
            <a:extLst>
              <a:ext uri="{FF2B5EF4-FFF2-40B4-BE49-F238E27FC236}">
                <a16:creationId xmlns:a16="http://schemas.microsoft.com/office/drawing/2014/main" id="{7B192DB7-78A2-458F-A116-FCE2272E5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609600"/>
            <a:ext cx="3048000" cy="2438400"/>
          </a:xfrm>
          <a:prstGeom prst="rect">
            <a:avLst/>
          </a:prstGeom>
        </p:spPr>
      </p:pic>
      <p:pic>
        <p:nvPicPr>
          <p:cNvPr id="5" name="Picture 4" descr="A picture containing indoor, small, sitting, dark&#10;&#10;Description automatically generated">
            <a:extLst>
              <a:ext uri="{FF2B5EF4-FFF2-40B4-BE49-F238E27FC236}">
                <a16:creationId xmlns:a16="http://schemas.microsoft.com/office/drawing/2014/main" id="{B7FC3C81-E4A9-40C5-B1AC-C33D4E619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09600"/>
            <a:ext cx="3048000" cy="2438400"/>
          </a:xfrm>
          <a:prstGeom prst="rect">
            <a:avLst/>
          </a:prstGeom>
        </p:spPr>
      </p:pic>
      <p:pic>
        <p:nvPicPr>
          <p:cNvPr id="7" name="Picture 6" descr="A picture containing indoor, small, sitting, dryer&#10;&#10;Description automatically generated">
            <a:extLst>
              <a:ext uri="{FF2B5EF4-FFF2-40B4-BE49-F238E27FC236}">
                <a16:creationId xmlns:a16="http://schemas.microsoft.com/office/drawing/2014/main" id="{4DE6CBEA-3755-42D6-8013-16E55B96C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75" y="609600"/>
            <a:ext cx="3048000" cy="2438400"/>
          </a:xfrm>
          <a:prstGeom prst="rect">
            <a:avLst/>
          </a:prstGeom>
        </p:spPr>
      </p:pic>
      <p:pic>
        <p:nvPicPr>
          <p:cNvPr id="9" name="Picture 8" descr="A picture containing indoor, small, sitting, remote&#10;&#10;Description automatically generated">
            <a:extLst>
              <a:ext uri="{FF2B5EF4-FFF2-40B4-BE49-F238E27FC236}">
                <a16:creationId xmlns:a16="http://schemas.microsoft.com/office/drawing/2014/main" id="{4620AF4C-06D6-4BC0-A6F7-3BB32AE1D3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3810000"/>
            <a:ext cx="3048000" cy="2438400"/>
          </a:xfrm>
          <a:prstGeom prst="rect">
            <a:avLst/>
          </a:prstGeom>
        </p:spPr>
      </p:pic>
      <p:pic>
        <p:nvPicPr>
          <p:cNvPr id="11" name="Picture 10" descr="A picture containing indoor, small, sitting, dryer&#10;&#10;Description automatically generated">
            <a:extLst>
              <a:ext uri="{FF2B5EF4-FFF2-40B4-BE49-F238E27FC236}">
                <a16:creationId xmlns:a16="http://schemas.microsoft.com/office/drawing/2014/main" id="{A8D6A544-2D60-4AB2-B163-42B028A24F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10000"/>
            <a:ext cx="3048000" cy="2438400"/>
          </a:xfrm>
          <a:prstGeom prst="rect">
            <a:avLst/>
          </a:prstGeom>
        </p:spPr>
      </p:pic>
      <p:pic>
        <p:nvPicPr>
          <p:cNvPr id="13" name="Picture 12" descr="A picture containing sitting, small, remote, control&#10;&#10;Description automatically generated">
            <a:extLst>
              <a:ext uri="{FF2B5EF4-FFF2-40B4-BE49-F238E27FC236}">
                <a16:creationId xmlns:a16="http://schemas.microsoft.com/office/drawing/2014/main" id="{72C419D7-3CD6-4548-8499-72BC49BCAE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75" y="3810000"/>
            <a:ext cx="3048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5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amp hanging from the ceiling&#10;&#10;Description automatically generated">
            <a:extLst>
              <a:ext uri="{FF2B5EF4-FFF2-40B4-BE49-F238E27FC236}">
                <a16:creationId xmlns:a16="http://schemas.microsoft.com/office/drawing/2014/main" id="{D882DCA1-213C-43A7-ADFA-70AFF1066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70" y="839856"/>
            <a:ext cx="6472860" cy="5178288"/>
          </a:xfrm>
          <a:prstGeom prst="rect">
            <a:avLst/>
          </a:prstGeom>
        </p:spPr>
      </p:pic>
      <p:pic>
        <p:nvPicPr>
          <p:cNvPr id="2" name="Picture 1" descr="A lamp hanging from the ceiling&#10;&#10;Description automatically generated">
            <a:extLst>
              <a:ext uri="{FF2B5EF4-FFF2-40B4-BE49-F238E27FC236}">
                <a16:creationId xmlns:a16="http://schemas.microsoft.com/office/drawing/2014/main" id="{08C89E49-5839-4085-A0BA-A215C6BF8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70" y="839856"/>
            <a:ext cx="6472860" cy="5178288"/>
          </a:xfrm>
          <a:prstGeom prst="rect">
            <a:avLst/>
          </a:prstGeom>
        </p:spPr>
      </p:pic>
      <p:pic>
        <p:nvPicPr>
          <p:cNvPr id="3" name="Picture 2" descr="A lamp hanging from the ceiling&#10;&#10;Description automatically generated">
            <a:extLst>
              <a:ext uri="{FF2B5EF4-FFF2-40B4-BE49-F238E27FC236}">
                <a16:creationId xmlns:a16="http://schemas.microsoft.com/office/drawing/2014/main" id="{81179633-D58E-4FB9-968D-AC7DCC5D1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70" y="839856"/>
            <a:ext cx="6472860" cy="517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4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mp hanging from the ceiling&#10;&#10;Description automatically generated">
            <a:extLst>
              <a:ext uri="{FF2B5EF4-FFF2-40B4-BE49-F238E27FC236}">
                <a16:creationId xmlns:a16="http://schemas.microsoft.com/office/drawing/2014/main" id="{DBBEE14C-0457-4FDA-8088-36C65611C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8500" y="2209800"/>
            <a:ext cx="3048000" cy="2438400"/>
          </a:xfrm>
          <a:prstGeom prst="rect">
            <a:avLst/>
          </a:prstGeom>
        </p:spPr>
      </p:pic>
      <p:pic>
        <p:nvPicPr>
          <p:cNvPr id="10" name="Picture 9" descr="A lamp hanging from the ceiling&#10;&#10;Description automatically generated">
            <a:extLst>
              <a:ext uri="{FF2B5EF4-FFF2-40B4-BE49-F238E27FC236}">
                <a16:creationId xmlns:a16="http://schemas.microsoft.com/office/drawing/2014/main" id="{46785FD1-EB05-4650-96A4-47B94F8AF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9800"/>
            <a:ext cx="3048000" cy="2438400"/>
          </a:xfrm>
          <a:prstGeom prst="rect">
            <a:avLst/>
          </a:prstGeom>
        </p:spPr>
      </p:pic>
      <p:pic>
        <p:nvPicPr>
          <p:cNvPr id="2" name="Picture 1" descr="A lamp hanging from the ceiling&#10;&#10;Description automatically generated">
            <a:extLst>
              <a:ext uri="{FF2B5EF4-FFF2-40B4-BE49-F238E27FC236}">
                <a16:creationId xmlns:a16="http://schemas.microsoft.com/office/drawing/2014/main" id="{B6BB0200-8735-46AD-AC3C-6F8614C8F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25500" y="2209800"/>
            <a:ext cx="3048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2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eddy bear&#10;&#10;Description automatically generated">
            <a:extLst>
              <a:ext uri="{FF2B5EF4-FFF2-40B4-BE49-F238E27FC236}">
                <a16:creationId xmlns:a16="http://schemas.microsoft.com/office/drawing/2014/main" id="{993A9692-25A5-4240-9A86-55F01B71E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70" y="839856"/>
            <a:ext cx="6472859" cy="517828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0" h="0"/>
          </a:sp3d>
        </p:spPr>
      </p:pic>
    </p:spTree>
    <p:extLst>
      <p:ext uri="{BB962C8B-B14F-4D97-AF65-F5344CB8AC3E}">
        <p14:creationId xmlns:p14="http://schemas.microsoft.com/office/powerpoint/2010/main" val="3067301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eddy bear&#10;&#10;Description automatically generated">
            <a:extLst>
              <a:ext uri="{FF2B5EF4-FFF2-40B4-BE49-F238E27FC236}">
                <a16:creationId xmlns:a16="http://schemas.microsoft.com/office/drawing/2014/main" id="{993A9692-25A5-4240-9A86-55F01B71E9D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940" y="907775"/>
            <a:ext cx="4410000" cy="4392000"/>
          </a:xfrm>
          <a:prstGeom prst="rect">
            <a:avLst/>
          </a:prstGeom>
          <a:scene3d>
            <a:camera prst="isometricRightUp">
              <a:rot lat="1668000" lon="6900000" rev="0"/>
            </a:camera>
            <a:lightRig rig="threePt" dir="t"/>
          </a:scene3d>
          <a:sp3d>
            <a:bevelT w="0" h="0"/>
          </a:sp3d>
        </p:spPr>
      </p:pic>
    </p:spTree>
    <p:extLst>
      <p:ext uri="{BB962C8B-B14F-4D97-AF65-F5344CB8AC3E}">
        <p14:creationId xmlns:p14="http://schemas.microsoft.com/office/powerpoint/2010/main" val="1665039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4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8C0A0EA-30E8-4318-B3C4-3D9009DCE3A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38702186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92000" cy="6857999"/>
                    </a:xfrm>
                    <a:prstGeom prst="rect">
                      <a:avLst/>
                    </a:prstGeom>
                  </am3d:spPr>
                  <am3d:camera>
                    <am3d:pos x="9795905" y="-879175" z="67986578"/>
                    <am3d:up dx="0" dy="36000000" dz="0"/>
                    <am3d:lookAt x="9795905" y="-879175" z="0"/>
                    <am3d:perspective fov="2040000"/>
                  </am3d:camera>
                  <am3d:trans>
                    <am3d:meterPerModelUnit n="500" d="1000000"/>
                    <am3d:preTrans dx="-2845223" dy="14077757" dz="5589388"/>
                    <am3d:scale>
                      <am3d:sx n="1000000" d="1000000"/>
                      <am3d:sy n="1000000" d="1000000"/>
                      <am3d:sz n="1000000" d="1000000"/>
                    </am3d:scale>
                    <am3d:rot ax="18492000" ay="19110000" az="19950000"/>
                    <am3d:postTrans dx="6660000" dy="-2087999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8C0A0EA-30E8-4318-B3C4-3D9009DCE3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749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F54B591-E58C-4F9E-8818-04061D4D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452" y="0"/>
            <a:ext cx="11837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8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9DE1C1-0A69-4A19-AB4C-928AD90DD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452" y="0"/>
            <a:ext cx="11837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0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CAAA9B-B12D-44D3-A7EF-602E027E6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452" y="0"/>
            <a:ext cx="11837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4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092CFE8-A1D6-4FF4-9A5E-82D86EC19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452" y="0"/>
            <a:ext cx="11837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9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3D4D82A-165E-47C3-B770-376E2B45F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452" y="0"/>
            <a:ext cx="11837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0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4B6AAA8-2DCD-44C6-96E3-D002A3139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452" y="0"/>
            <a:ext cx="11837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5F61F3B-9025-422D-9E48-EB99A3DC4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20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B41F-116A-4000-833D-EF73C7A8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Model Deployment</a:t>
            </a:r>
            <a:endParaRPr lang="LID4096" dirty="0">
              <a:latin typeface="Rockwell" panose="02060603020205020403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2AAC6-7281-4A33-9DA7-37BD84A8B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ockwell" panose="02060603020205020403" pitchFamily="18" charset="0"/>
              </a:rPr>
              <a:t>Quantization</a:t>
            </a:r>
            <a:endParaRPr lang="LID4096" sz="3200" dirty="0">
              <a:latin typeface="Rockwell" panose="02060603020205020403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12468B-1D0D-446C-B725-834506B829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>
              <a:latin typeface="Rockwell" panose="02060603020205020403" pitchFamily="18" charset="0"/>
            </a:endParaRPr>
          </a:p>
          <a:p>
            <a:r>
              <a:rPr lang="en-US" dirty="0">
                <a:latin typeface="Rockwell" panose="02060603020205020403" pitchFamily="18" charset="0"/>
              </a:rPr>
              <a:t>Floating-point format to 8-bit signed integer format</a:t>
            </a:r>
            <a:endParaRPr lang="LID4096" dirty="0">
              <a:latin typeface="Rockwell" panose="02060603020205020403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28D561-95B1-4FDA-A9FC-840E812575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ockwell" panose="02060603020205020403" pitchFamily="18" charset="0"/>
              </a:rPr>
              <a:t>Compilation</a:t>
            </a:r>
            <a:endParaRPr lang="LID4096" sz="3200" dirty="0">
              <a:latin typeface="Rockwell" panose="02060603020205020403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042C62-CF5A-414F-B439-D77338B4877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dirty="0">
              <a:latin typeface="Rockwell" panose="02060603020205020403" pitchFamily="18" charset="0"/>
            </a:endParaRPr>
          </a:p>
          <a:p>
            <a:r>
              <a:rPr lang="en-US" dirty="0">
                <a:latin typeface="Rockwell" panose="02060603020205020403" pitchFamily="18" charset="0"/>
              </a:rPr>
              <a:t>Creates DPU instruction sequence</a:t>
            </a:r>
            <a:endParaRPr lang="LID4096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123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B41F-116A-4000-833D-EF73C7A8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ckwell" panose="02060603020205020403" pitchFamily="18" charset="0"/>
              </a:rPr>
              <a:t>Model Deployment</a:t>
            </a:r>
            <a:endParaRPr lang="LID4096" dirty="0">
              <a:latin typeface="Rockwell" panose="02060603020205020403" pitchFamily="18" charset="0"/>
            </a:endParaRPr>
          </a:p>
        </p:txBody>
      </p:sp>
      <p:pic>
        <p:nvPicPr>
          <p:cNvPr id="20" name="Picture 19" descr="A picture containing flower&#10;&#10;Description automatically generated">
            <a:extLst>
              <a:ext uri="{FF2B5EF4-FFF2-40B4-BE49-F238E27FC236}">
                <a16:creationId xmlns:a16="http://schemas.microsoft.com/office/drawing/2014/main" id="{3F240735-3B5C-414A-B83B-956D7CCDA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40" y="2126754"/>
            <a:ext cx="9428120" cy="336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2BEC0E2-4B37-46D8-9EB4-935EB4AC6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597443"/>
            <a:ext cx="10905066" cy="2649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8ABB77-49AD-406B-A49F-6D62B38F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Inference Application</a:t>
            </a:r>
            <a:endParaRPr lang="LID4096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38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8C0A0EA-30E8-4318-B3C4-3D9009DCE3A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86238611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192000" cy="6857999"/>
                    </a:xfrm>
                    <a:prstGeom prst="rect">
                      <a:avLst/>
                    </a:prstGeom>
                  </am3d:spPr>
                  <am3d:camera>
                    <am3d:pos x="11807729" y="12709575" z="68614356"/>
                    <am3d:up dx="0" dy="36000000" dz="0"/>
                    <am3d:lookAt x="11807729" y="4501577" z="214342"/>
                    <am3d:perspective fov="1020000"/>
                  </am3d:camera>
                  <am3d:trans>
                    <am3d:meterPerModelUnit n="500" d="1000000"/>
                    <am3d:preTrans dx="-4510456" dy="11361433" dz="4519921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16200000"/>
                    <am3d:postTrans dx="9795904" dy="-879175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8C0A0EA-30E8-4318-B3C4-3D9009DCE3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839134D-C4F7-4597-B340-A5BF0E01EDE9}"/>
              </a:ext>
            </a:extLst>
          </p:cNvPr>
          <p:cNvGrpSpPr/>
          <p:nvPr/>
        </p:nvGrpSpPr>
        <p:grpSpPr>
          <a:xfrm flipH="1">
            <a:off x="524008" y="2641523"/>
            <a:ext cx="2826026" cy="1232097"/>
            <a:chOff x="5240973" y="1477938"/>
            <a:chExt cx="2826026" cy="123209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8595C82-2E10-4A01-B7A5-E9D8A4FAEFF2}"/>
                </a:ext>
              </a:extLst>
            </p:cNvPr>
            <p:cNvSpPr/>
            <p:nvPr/>
          </p:nvSpPr>
          <p:spPr>
            <a:xfrm>
              <a:off x="5240973" y="256603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608959-475E-48E4-864E-78C8D095B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2973" y="1938489"/>
              <a:ext cx="601438" cy="69954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FCC25B0-21BF-4C26-B84F-182ECE8DC3BD}"/>
                </a:ext>
              </a:extLst>
            </p:cNvPr>
            <p:cNvCxnSpPr>
              <a:cxnSpLocks/>
            </p:cNvCxnSpPr>
            <p:nvPr/>
          </p:nvCxnSpPr>
          <p:spPr>
            <a:xfrm>
              <a:off x="5901695" y="1940717"/>
              <a:ext cx="2165304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21A53C-1DA6-49F3-BA7B-586848E8C100}"/>
                </a:ext>
              </a:extLst>
            </p:cNvPr>
            <p:cNvSpPr txBox="1"/>
            <p:nvPr/>
          </p:nvSpPr>
          <p:spPr>
            <a:xfrm>
              <a:off x="6298183" y="1477938"/>
              <a:ext cx="17688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Rockwell" panose="02060603020205020403" pitchFamily="18" charset="0"/>
                </a:rPr>
                <a:t>Display</a:t>
              </a:r>
              <a:endParaRPr lang="LID4096" sz="2400" dirty="0">
                <a:latin typeface="Rockwell" panose="0206060302020502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33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DD43-918C-4904-B093-99F62B72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User Interface</a:t>
            </a:r>
            <a:endParaRPr lang="LID4096" dirty="0">
              <a:latin typeface="Rockwell" panose="020606030202050204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BD232-EF99-413F-970F-5B4FBA081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Rockwell" panose="02060603020205020403" pitchFamily="18" charset="0"/>
            </a:endParaRPr>
          </a:p>
          <a:p>
            <a:r>
              <a:rPr lang="en-US" dirty="0">
                <a:latin typeface="Rockwell" panose="02060603020205020403" pitchFamily="18" charset="0"/>
              </a:rPr>
              <a:t>FHNW logo</a:t>
            </a:r>
          </a:p>
          <a:p>
            <a:r>
              <a:rPr lang="en-US" dirty="0">
                <a:latin typeface="Rockwell" panose="02060603020205020403" pitchFamily="18" charset="0"/>
              </a:rPr>
              <a:t>Acquired image of the thrown object</a:t>
            </a:r>
          </a:p>
          <a:p>
            <a:pPr lvl="1"/>
            <a:r>
              <a:rPr lang="en-US" dirty="0">
                <a:latin typeface="Rockwell" panose="02060603020205020403" pitchFamily="18" charset="0"/>
              </a:rPr>
              <a:t>Frame from the middle of the throw</a:t>
            </a:r>
          </a:p>
          <a:p>
            <a:r>
              <a:rPr lang="en-US" dirty="0">
                <a:latin typeface="Rockwell" panose="02060603020205020403" pitchFamily="18" charset="0"/>
              </a:rPr>
              <a:t>Classification statistics</a:t>
            </a:r>
          </a:p>
          <a:p>
            <a:pPr lvl="1"/>
            <a:r>
              <a:rPr lang="en-US" dirty="0">
                <a:latin typeface="Rockwell" panose="02060603020205020403" pitchFamily="18" charset="0"/>
              </a:rPr>
              <a:t>Donut chart</a:t>
            </a:r>
          </a:p>
          <a:p>
            <a:pPr lvl="1"/>
            <a:r>
              <a:rPr lang="en-US" dirty="0">
                <a:latin typeface="Rockwell" panose="02060603020205020403" pitchFamily="18" charset="0"/>
              </a:rPr>
              <a:t>Percentages rounded to one decimal place</a:t>
            </a:r>
            <a:endParaRPr lang="LID4096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426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91F01C-8B77-4BDB-9400-B301EA87F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19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&#10;&#10;Description automatically generated">
            <a:extLst>
              <a:ext uri="{FF2B5EF4-FFF2-40B4-BE49-F238E27FC236}">
                <a16:creationId xmlns:a16="http://schemas.microsoft.com/office/drawing/2014/main" id="{272257BA-E32D-401C-8CD3-18B147BBF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34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AF403A2-167D-40C0-A6B1-973D0D118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36" y="643466"/>
            <a:ext cx="311952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6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AF403A2-167D-40C0-A6B1-973D0D118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59" y="1344001"/>
            <a:ext cx="7707682" cy="1376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37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AF403A2-167D-40C0-A6B1-973D0D118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59" y="-2175805"/>
            <a:ext cx="7707682" cy="1376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2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AF403A2-167D-40C0-A6B1-973D0D118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59" y="-7600085"/>
            <a:ext cx="7707682" cy="1376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21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AF403A2-167D-40C0-A6B1-973D0D118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-2585274"/>
            <a:ext cx="5143500" cy="91856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FD6EC8-A3F6-4A1B-A28D-840D729AEDDD}"/>
              </a:ext>
            </a:extLst>
          </p:cNvPr>
          <p:cNvSpPr txBox="1"/>
          <p:nvPr/>
        </p:nvSpPr>
        <p:spPr>
          <a:xfrm>
            <a:off x="7467600" y="-1047750"/>
            <a:ext cx="1504950" cy="11620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2439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6F5A48D-8354-4149-BA6E-6414E0BAC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Image Processing</a:t>
            </a:r>
            <a:endParaRPr lang="LID4096" dirty="0">
              <a:latin typeface="Rockwell" panose="02060603020205020403" pitchFamily="18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1406F49-AE7F-4E63-A093-114114CFE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9568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4A7E9FF-546B-45AB-B352-F19FF6ACA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108" y="643466"/>
            <a:ext cx="1034178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96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8C0A0EA-30E8-4318-B3C4-3D9009DCE3A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02963830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192000" cy="6857999"/>
                    </a:xfrm>
                    <a:prstGeom prst="rect">
                      <a:avLst/>
                    </a:prstGeom>
                  </am3d:spPr>
                  <am3d:camera>
                    <am3d:pos x="5494276" y="14182286" z="68411045"/>
                    <am3d:up dx="0" dy="36000000" dz="0"/>
                    <am3d:lookAt x="5494276" y="6010294" z="11045"/>
                    <am3d:perspective fov="360000"/>
                  </am3d:camera>
                  <am3d:trans>
                    <am3d:meterPerModelUnit n="500" d="1000000"/>
                    <am3d:preTrans dx="-859083" dy="13482326" dz="-3377588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15000000"/>
                    <am3d:postTrans dx="6157046" dy="7018336" dz="-90505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8C0A0EA-30E8-4318-B3C4-3D9009DCE3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5714082-ECC2-46B7-A048-56266F1DEE9D}"/>
              </a:ext>
            </a:extLst>
          </p:cNvPr>
          <p:cNvGrpSpPr/>
          <p:nvPr/>
        </p:nvGrpSpPr>
        <p:grpSpPr>
          <a:xfrm flipH="1">
            <a:off x="1196340" y="3875405"/>
            <a:ext cx="5352021" cy="948055"/>
            <a:chOff x="5240973" y="2566035"/>
            <a:chExt cx="5352021" cy="94805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0A7747-F6FA-4B6F-98BB-E2BDB8E9654E}"/>
                </a:ext>
              </a:extLst>
            </p:cNvPr>
            <p:cNvSpPr/>
            <p:nvPr/>
          </p:nvSpPr>
          <p:spPr>
            <a:xfrm>
              <a:off x="5240973" y="256603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EA46A06-4FEC-4F96-92DD-8EF81C769C1D}"/>
                </a:ext>
              </a:extLst>
            </p:cNvPr>
            <p:cNvCxnSpPr>
              <a:cxnSpLocks/>
            </p:cNvCxnSpPr>
            <p:nvPr/>
          </p:nvCxnSpPr>
          <p:spPr>
            <a:xfrm>
              <a:off x="5312973" y="2638035"/>
              <a:ext cx="1009449" cy="87605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1AE8240-711A-4A58-A0F7-7CF7F3195F0A}"/>
                </a:ext>
              </a:extLst>
            </p:cNvPr>
            <p:cNvCxnSpPr>
              <a:cxnSpLocks/>
            </p:cNvCxnSpPr>
            <p:nvPr/>
          </p:nvCxnSpPr>
          <p:spPr>
            <a:xfrm>
              <a:off x="6316341" y="3509328"/>
              <a:ext cx="4276653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3D4CFB-2EDC-440B-A5F1-16704B28AF98}"/>
                </a:ext>
              </a:extLst>
            </p:cNvPr>
            <p:cNvSpPr txBox="1"/>
            <p:nvPr/>
          </p:nvSpPr>
          <p:spPr>
            <a:xfrm>
              <a:off x="7688415" y="3047663"/>
              <a:ext cx="29045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Rockwell" panose="02060603020205020403" pitchFamily="18" charset="0"/>
                </a:rPr>
                <a:t>Diffuse Lighting</a:t>
              </a:r>
              <a:endParaRPr lang="LID4096" sz="2400" dirty="0">
                <a:latin typeface="Rockwell" panose="02060603020205020403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366086F-3652-4FF3-90A6-0B9177899B24}"/>
              </a:ext>
            </a:extLst>
          </p:cNvPr>
          <p:cNvGrpSpPr/>
          <p:nvPr/>
        </p:nvGrpSpPr>
        <p:grpSpPr>
          <a:xfrm flipH="1">
            <a:off x="1196340" y="2284256"/>
            <a:ext cx="4119030" cy="948055"/>
            <a:chOff x="5240973" y="2566035"/>
            <a:chExt cx="4119030" cy="94805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A4CB6C4-96A6-448E-BA43-EE339B91D03A}"/>
                </a:ext>
              </a:extLst>
            </p:cNvPr>
            <p:cNvSpPr/>
            <p:nvPr/>
          </p:nvSpPr>
          <p:spPr>
            <a:xfrm>
              <a:off x="5240973" y="256603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2C6A123-E8BD-4F6A-9EB9-37C92FB0B852}"/>
                </a:ext>
              </a:extLst>
            </p:cNvPr>
            <p:cNvCxnSpPr>
              <a:cxnSpLocks/>
            </p:cNvCxnSpPr>
            <p:nvPr/>
          </p:nvCxnSpPr>
          <p:spPr>
            <a:xfrm>
              <a:off x="5312973" y="2638035"/>
              <a:ext cx="1009449" cy="87605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B18B2C6-7FCE-42B7-A03B-CC1CAE95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6339" y="3504567"/>
              <a:ext cx="3043664" cy="476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3B5904-E86D-4657-9FAA-C8779623F0DC}"/>
                </a:ext>
              </a:extLst>
            </p:cNvPr>
            <p:cNvSpPr txBox="1"/>
            <p:nvPr/>
          </p:nvSpPr>
          <p:spPr>
            <a:xfrm>
              <a:off x="6380280" y="3042902"/>
              <a:ext cx="29765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Rockwell" panose="02060603020205020403" pitchFamily="18" charset="0"/>
                </a:rPr>
                <a:t>Industrial Camera</a:t>
              </a:r>
              <a:endParaRPr lang="LID4096" sz="2400" dirty="0">
                <a:latin typeface="Rockwell" panose="02060603020205020403" pitchFamily="18" charset="0"/>
              </a:endParaRPr>
            </a:p>
          </p:txBody>
        </p:sp>
      </p:grpSp>
      <p:pic>
        <p:nvPicPr>
          <p:cNvPr id="21" name="Picture 20" descr="A close up of a camera&#10;&#10;Description automatically generated">
            <a:extLst>
              <a:ext uri="{FF2B5EF4-FFF2-40B4-BE49-F238E27FC236}">
                <a16:creationId xmlns:a16="http://schemas.microsoft.com/office/drawing/2014/main" id="{E8C1A250-AB17-4150-8F6B-AA2F2D6A2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67" y="376378"/>
            <a:ext cx="3487437" cy="26155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B59B66-0AA8-4C86-B651-982F1DF34D6C}"/>
              </a:ext>
            </a:extLst>
          </p:cNvPr>
          <p:cNvSpPr txBox="1"/>
          <p:nvPr/>
        </p:nvSpPr>
        <p:spPr>
          <a:xfrm>
            <a:off x="9457899" y="6396334"/>
            <a:ext cx="2734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Source: baumer.com</a:t>
            </a:r>
            <a:endParaRPr lang="LID4096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827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B0070CF-E058-40EE-80D5-EEA25CC23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722" y="643466"/>
            <a:ext cx="1040455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19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A3E76B9-B76A-427C-9485-83B0E148A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722" y="643466"/>
            <a:ext cx="1040455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1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6F5A48D-8354-4149-BA6E-6414E0BAC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Image Processing</a:t>
            </a:r>
            <a:endParaRPr lang="LID4096" dirty="0">
              <a:latin typeface="Rockwell" panose="02060603020205020403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0B0427-8379-40E1-8575-038F457E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endParaRPr lang="en-US" b="0" i="0" dirty="0">
              <a:solidFill>
                <a:srgbClr val="000000"/>
              </a:solidFill>
              <a:effectLst/>
              <a:latin typeface="Rockwell" panose="02060603020205020403" pitchFamily="18" charset="0"/>
            </a:endParaRP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Getting the raw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Baumer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 BayerRG8 frame</a:t>
            </a: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Converting the color space</a:t>
            </a: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Resizing the frame</a:t>
            </a: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Normalizing the pixel values</a:t>
            </a: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Running inference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683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46FA2-B86E-4C6A-AA1C-A08CEDED3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ckwell" panose="02060603020205020403" pitchFamily="18" charset="0"/>
              </a:rPr>
              <a:t>Softmax</a:t>
            </a:r>
            <a:endParaRPr lang="LID4096" dirty="0">
              <a:latin typeface="Rockwell" panose="02060603020205020403" pitchFamily="18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46E1F4-5ADD-42DA-8620-C590B608F5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0181"/>
          <a:stretch/>
        </p:blipFill>
        <p:spPr>
          <a:xfrm>
            <a:off x="838200" y="2671035"/>
            <a:ext cx="3505521" cy="212626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2686AE6-360C-41E6-A8A9-B28D9699C4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6798"/>
          <a:stretch/>
        </p:blipFill>
        <p:spPr>
          <a:xfrm>
            <a:off x="7390556" y="2891766"/>
            <a:ext cx="3505521" cy="70493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093EB75-B1A9-4F08-8076-FD8E570764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837" t="52582" r="20770" b="36643"/>
          <a:stretch/>
        </p:blipFill>
        <p:spPr>
          <a:xfrm>
            <a:off x="4775781" y="3000802"/>
            <a:ext cx="1941817" cy="57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25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27D3C-60FD-46F9-8C6E-AE697816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Weighting</a:t>
            </a:r>
            <a:endParaRPr lang="LID4096" dirty="0">
              <a:latin typeface="Rockwell" panose="02060603020205020403" pitchFamily="18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3BA843-934C-4E38-B791-1A518D7EE8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5185"/>
          <a:stretch/>
        </p:blipFill>
        <p:spPr>
          <a:xfrm>
            <a:off x="3374927" y="1859740"/>
            <a:ext cx="5442146" cy="14781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93689DD-11DD-4780-B3E1-C623E8D80F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156" t="49859" r="34517" b="32476"/>
          <a:stretch/>
        </p:blipFill>
        <p:spPr>
          <a:xfrm>
            <a:off x="2413637" y="4743589"/>
            <a:ext cx="1922580" cy="75001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7850A92-B07A-46C6-9293-20FFAE92C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598" t="82335" r="12453"/>
          <a:stretch/>
        </p:blipFill>
        <p:spPr>
          <a:xfrm>
            <a:off x="5773284" y="4666531"/>
            <a:ext cx="4078841" cy="75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9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411B3CF-9AD2-427E-AEB1-5FC82D8FD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900" y="643466"/>
            <a:ext cx="984019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67CCEB4-8190-4CBF-8F8E-7751E3E96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178" y="643466"/>
            <a:ext cx="97796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9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0E365B5-F22D-440E-8F81-CB70D52D4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2290" y="643466"/>
            <a:ext cx="97874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0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8A23D-F8AE-45ED-9F29-CB8F31C6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Verification - Classification Performance</a:t>
            </a:r>
            <a:endParaRPr lang="LID4096" dirty="0">
              <a:latin typeface="Rockwell" panose="02060603020205020403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1E97D5-444C-4493-9747-D4018CA2E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Floating-point model</a:t>
            </a:r>
            <a:endParaRPr lang="LID4096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066D97-DB6C-4DC8-9F55-F99DA9827F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b="1" dirty="0"/>
              <a:t>Top-1 accuracy: 99.5 %</a:t>
            </a:r>
          </a:p>
          <a:p>
            <a:pPr marL="0" indent="0">
              <a:buNone/>
            </a:pPr>
            <a:r>
              <a:rPr lang="en-US" dirty="0"/>
              <a:t>Top-5 accuracy: 100 %</a:t>
            </a:r>
            <a:endParaRPr lang="LID4096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D052A1-9C1E-4F22-A7B1-89B5B616A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Quantized model</a:t>
            </a:r>
            <a:endParaRPr lang="LID4096" sz="3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C68E8F-0D46-4F59-B898-529B15AA971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b="1" dirty="0"/>
              <a:t>Top-1 accuracy: 97.2 %</a:t>
            </a:r>
          </a:p>
          <a:p>
            <a:pPr marL="0" indent="0">
              <a:buNone/>
            </a:pPr>
            <a:r>
              <a:rPr lang="en-US" dirty="0"/>
              <a:t>Top-5 accuracy: 99.5 %</a:t>
            </a:r>
            <a:endParaRPr lang="LID4096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119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8A23D-F8AE-45ED-9F29-CB8F31C6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ckwell" panose="02060603020205020403" pitchFamily="18" charset="0"/>
              </a:rPr>
              <a:t>Verification - Throughput</a:t>
            </a:r>
            <a:endParaRPr lang="LID4096" dirty="0">
              <a:latin typeface="Rockwell" panose="020606030202050204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660CB4-E751-4FC9-B325-E4F087C05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2641" y="2047577"/>
            <a:ext cx="5966717" cy="3874223"/>
          </a:xfrm>
        </p:spPr>
      </p:pic>
    </p:spTree>
    <p:extLst>
      <p:ext uri="{BB962C8B-B14F-4D97-AF65-F5344CB8AC3E}">
        <p14:creationId xmlns:p14="http://schemas.microsoft.com/office/powerpoint/2010/main" val="236800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8C0A0EA-30E8-4318-B3C4-3D9009DCE3A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10384227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192000" cy="6857999"/>
                    </a:xfrm>
                    <a:prstGeom prst="rect">
                      <a:avLst/>
                    </a:prstGeom>
                  </am3d:spPr>
                  <am3d:camera>
                    <am3d:pos x="3867157" y="5718501" z="68004002"/>
                    <am3d:up dx="0" dy="36000000" dz="0"/>
                    <am3d:lookAt x="3867157" y="5718501" z="11045"/>
                    <am3d:perspective fov="499194"/>
                  </am3d:camera>
                  <am3d:trans>
                    <am3d:meterPerModelUnit n="500" d="1000000"/>
                    <am3d:preTrans dx="-1181189" dy="14070394" dz="-2369546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5400000"/>
                    <am3d:postTrans dx="5494276" dy="6010293" dz="11045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8C0A0EA-30E8-4318-B3C4-3D9009DCE3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69AFAEA3-B956-4F50-88A3-0962F02F1557}"/>
              </a:ext>
            </a:extLst>
          </p:cNvPr>
          <p:cNvGrpSpPr/>
          <p:nvPr/>
        </p:nvGrpSpPr>
        <p:grpSpPr>
          <a:xfrm>
            <a:off x="5240973" y="1707657"/>
            <a:ext cx="5265101" cy="1002378"/>
            <a:chOff x="5240973" y="1707657"/>
            <a:chExt cx="5265101" cy="100237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7F9BB1F-E89D-4456-B7CA-88927558B59C}"/>
                </a:ext>
              </a:extLst>
            </p:cNvPr>
            <p:cNvSpPr/>
            <p:nvPr/>
          </p:nvSpPr>
          <p:spPr>
            <a:xfrm>
              <a:off x="5240973" y="256603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D498813-49F4-4018-BCEA-4EEAA1F1DD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2973" y="2169322"/>
              <a:ext cx="402979" cy="468716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08608ED-BFAD-4E8F-8ACE-69931209F655}"/>
                </a:ext>
              </a:extLst>
            </p:cNvPr>
            <p:cNvCxnSpPr>
              <a:cxnSpLocks/>
            </p:cNvCxnSpPr>
            <p:nvPr/>
          </p:nvCxnSpPr>
          <p:spPr>
            <a:xfrm>
              <a:off x="5706426" y="2174085"/>
              <a:ext cx="4799648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9618F5-EC32-4644-B233-BC848B89B078}"/>
                </a:ext>
              </a:extLst>
            </p:cNvPr>
            <p:cNvSpPr txBox="1"/>
            <p:nvPr/>
          </p:nvSpPr>
          <p:spPr>
            <a:xfrm>
              <a:off x="8748990" y="1707657"/>
              <a:ext cx="1757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Rockwell" panose="02060603020205020403" pitchFamily="18" charset="0"/>
                </a:rPr>
                <a:t>Ultra96-V2</a:t>
              </a:r>
              <a:endParaRPr lang="LID4096" sz="2400" dirty="0">
                <a:latin typeface="Rockwell" panose="02060603020205020403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C4F98D0-28F7-4866-B0A2-EFB0D5B8FA56}"/>
              </a:ext>
            </a:extLst>
          </p:cNvPr>
          <p:cNvGrpSpPr/>
          <p:nvPr/>
        </p:nvGrpSpPr>
        <p:grpSpPr>
          <a:xfrm>
            <a:off x="6507798" y="3766301"/>
            <a:ext cx="3998276" cy="1246166"/>
            <a:chOff x="5240973" y="1463869"/>
            <a:chExt cx="3998276" cy="124616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24336BF-5EC8-4877-89B8-5AEF423A1F54}"/>
                </a:ext>
              </a:extLst>
            </p:cNvPr>
            <p:cNvSpPr/>
            <p:nvPr/>
          </p:nvSpPr>
          <p:spPr>
            <a:xfrm>
              <a:off x="5240973" y="256603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4AA94D3-267B-4F3F-A7BA-8E3EB2410F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2973" y="1938489"/>
              <a:ext cx="601438" cy="69954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F76C90-98FF-4CD7-919F-218039190CD4}"/>
                </a:ext>
              </a:extLst>
            </p:cNvPr>
            <p:cNvCxnSpPr>
              <a:cxnSpLocks/>
            </p:cNvCxnSpPr>
            <p:nvPr/>
          </p:nvCxnSpPr>
          <p:spPr>
            <a:xfrm>
              <a:off x="5901695" y="1940717"/>
              <a:ext cx="3337554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8E72A1-9B25-49A9-BB2C-7CCA48D50CDD}"/>
                </a:ext>
              </a:extLst>
            </p:cNvPr>
            <p:cNvSpPr txBox="1"/>
            <p:nvPr/>
          </p:nvSpPr>
          <p:spPr>
            <a:xfrm>
              <a:off x="8066999" y="1463869"/>
              <a:ext cx="1172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Rockwell" panose="02060603020205020403" pitchFamily="18" charset="0"/>
                </a:rPr>
                <a:t>Supply</a:t>
              </a:r>
              <a:endParaRPr lang="LID4096" sz="2400" dirty="0">
                <a:latin typeface="Rockwell" panose="02060603020205020403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B15BDB-B7D6-4615-B17A-F0AF5EE4E6CA}"/>
              </a:ext>
            </a:extLst>
          </p:cNvPr>
          <p:cNvGrpSpPr/>
          <p:nvPr/>
        </p:nvGrpSpPr>
        <p:grpSpPr>
          <a:xfrm>
            <a:off x="4882787" y="2977950"/>
            <a:ext cx="5623287" cy="2034517"/>
            <a:chOff x="5240973" y="675518"/>
            <a:chExt cx="5623287" cy="203451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95266A2-7620-4127-99A0-1E3425FC3260}"/>
                </a:ext>
              </a:extLst>
            </p:cNvPr>
            <p:cNvSpPr/>
            <p:nvPr/>
          </p:nvSpPr>
          <p:spPr>
            <a:xfrm>
              <a:off x="5240973" y="256603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730C1B-BFEB-481E-A4BB-7E3D9C9A45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2973" y="1126567"/>
              <a:ext cx="1299489" cy="1511472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E5AB41F-8571-4F3E-82C7-C103A12F1428}"/>
                </a:ext>
              </a:extLst>
            </p:cNvPr>
            <p:cNvCxnSpPr>
              <a:cxnSpLocks/>
            </p:cNvCxnSpPr>
            <p:nvPr/>
          </p:nvCxnSpPr>
          <p:spPr>
            <a:xfrm>
              <a:off x="6598173" y="1132088"/>
              <a:ext cx="426608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5C990C-6D62-4FFC-9975-6FE4AD374A83}"/>
                </a:ext>
              </a:extLst>
            </p:cNvPr>
            <p:cNvSpPr txBox="1"/>
            <p:nvPr/>
          </p:nvSpPr>
          <p:spPr>
            <a:xfrm>
              <a:off x="9564771" y="675518"/>
              <a:ext cx="12994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Rockwell" panose="02060603020205020403" pitchFamily="18" charset="0"/>
                </a:rPr>
                <a:t>AC/DC</a:t>
              </a:r>
              <a:endParaRPr lang="LID4096" sz="2400" dirty="0">
                <a:latin typeface="Rockwell" panose="0206060302020502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980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62D77-C33D-4751-918B-0FDFC1D2D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Conclusion</a:t>
            </a:r>
            <a:endParaRPr lang="LID4096" dirty="0">
              <a:latin typeface="Rockwell" panose="02060603020205020403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C6D61-4997-4795-AE73-B58050D2A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Rockwell" panose="02060603020205020403" pitchFamily="18" charset="0"/>
            </a:endParaRPr>
          </a:p>
          <a:p>
            <a:r>
              <a:rPr lang="en-US" dirty="0">
                <a:latin typeface="Rockwell" panose="02060603020205020403" pitchFamily="18" charset="0"/>
              </a:rPr>
              <a:t>Better development board</a:t>
            </a:r>
          </a:p>
          <a:p>
            <a:pPr lvl="1"/>
            <a:r>
              <a:rPr lang="en-US" dirty="0">
                <a:latin typeface="Rockwell" panose="02060603020205020403" pitchFamily="18" charset="0"/>
              </a:rPr>
              <a:t>FPGA with more resources</a:t>
            </a:r>
          </a:p>
          <a:p>
            <a:r>
              <a:rPr lang="en-US" dirty="0">
                <a:latin typeface="Rockwell" panose="02060603020205020403" pitchFamily="18" charset="0"/>
              </a:rPr>
              <a:t>Augment the dataset further</a:t>
            </a:r>
          </a:p>
          <a:p>
            <a:pPr lvl="1"/>
            <a:r>
              <a:rPr lang="en-US" dirty="0">
                <a:latin typeface="Rockwell" panose="02060603020205020403" pitchFamily="18" charset="0"/>
              </a:rPr>
              <a:t>e.g. Zooming</a:t>
            </a:r>
            <a:endParaRPr lang="LID4096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70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62D77-C33D-4751-918B-0FDFC1D2D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Experiences</a:t>
            </a:r>
            <a:endParaRPr lang="LID4096" dirty="0">
              <a:latin typeface="Rockwell" panose="02060603020205020403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95E38-5ED5-4199-A890-4ECA8A3E6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ockwell" panose="02060603020205020403" pitchFamily="18" charset="0"/>
              </a:rPr>
              <a:t>Positive</a:t>
            </a:r>
            <a:endParaRPr lang="LID4096" sz="3200" dirty="0">
              <a:latin typeface="Rockwell" panose="02060603020205020403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C6D61-4997-4795-AE73-B58050D2A5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>
              <a:latin typeface="Rockwell" panose="02060603020205020403" pitchFamily="18" charset="0"/>
            </a:endParaRPr>
          </a:p>
          <a:p>
            <a:pPr>
              <a:buFont typeface="Rockwell" panose="02060603020205020403" pitchFamily="18" charset="0"/>
              <a:buChar char="+"/>
            </a:pPr>
            <a:r>
              <a:rPr lang="en-US" dirty="0">
                <a:latin typeface="Rockwell" panose="02060603020205020403" pitchFamily="18" charset="0"/>
              </a:rPr>
              <a:t> TensorFlow 2</a:t>
            </a:r>
          </a:p>
          <a:p>
            <a:pPr>
              <a:buFont typeface="Rockwell" panose="02060603020205020403" pitchFamily="18" charset="0"/>
              <a:buChar char="+"/>
            </a:pPr>
            <a:r>
              <a:rPr lang="en-US" dirty="0">
                <a:latin typeface="Rockwell" panose="02060603020205020403" pitchFamily="18" charset="0"/>
              </a:rPr>
              <a:t> Xilinx</a:t>
            </a:r>
          </a:p>
          <a:p>
            <a:pPr>
              <a:buFont typeface="Rockwell" panose="02060603020205020403" pitchFamily="18" charset="0"/>
              <a:buChar char="+"/>
            </a:pPr>
            <a:r>
              <a:rPr lang="en-US" dirty="0">
                <a:latin typeface="Rockwell" panose="02060603020205020403" pitchFamily="18" charset="0"/>
              </a:rPr>
              <a:t> </a:t>
            </a:r>
            <a:r>
              <a:rPr lang="en-US" dirty="0" err="1">
                <a:latin typeface="Rockwell" panose="02060603020205020403" pitchFamily="18" charset="0"/>
              </a:rPr>
              <a:t>Baumer</a:t>
            </a:r>
            <a:endParaRPr lang="en-US" dirty="0">
              <a:latin typeface="Rockwell" panose="02060603020205020403" pitchFamily="18" charset="0"/>
            </a:endParaRPr>
          </a:p>
          <a:p>
            <a:endParaRPr lang="en-US" dirty="0">
              <a:latin typeface="Rockwell" panose="02060603020205020403" pitchFamily="18" charset="0"/>
            </a:endParaRPr>
          </a:p>
          <a:p>
            <a:endParaRPr lang="LID4096" dirty="0">
              <a:latin typeface="Rockwell" panose="02060603020205020403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2F67C0-C6B0-46F9-81E6-8E38FE3ED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ockwell" panose="02060603020205020403" pitchFamily="18" charset="0"/>
              </a:rPr>
              <a:t>Negative</a:t>
            </a:r>
            <a:endParaRPr lang="LID4096" sz="3200" dirty="0">
              <a:latin typeface="Rockwell" panose="02060603020205020403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8C3004-0C0B-4E38-865C-3DFC21D961B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dirty="0">
              <a:latin typeface="Rockwell" panose="02060603020205020403" pitchFamily="18" charset="0"/>
            </a:endParaRPr>
          </a:p>
          <a:p>
            <a:pPr>
              <a:buFont typeface="Calibri" panose="020F0502020204030204" pitchFamily="34" charset="0"/>
              <a:buChar char="-"/>
            </a:pPr>
            <a:r>
              <a:rPr lang="en-US" dirty="0">
                <a:latin typeface="Rockwell" panose="02060603020205020403" pitchFamily="18" charset="0"/>
              </a:rPr>
              <a:t>Avnet</a:t>
            </a:r>
            <a:endParaRPr lang="LID4096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803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2573-9FF0-4A17-9939-ACA053F2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Questions</a:t>
            </a:r>
            <a:endParaRPr lang="LID4096" dirty="0">
              <a:latin typeface="Rockwell" panose="020606030202050204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695FD-B50D-4E28-AB8E-4D86CE42C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9775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86EC61-8FEF-4584-B7DC-F570E1A0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PYNQ</a:t>
            </a:r>
            <a:endParaRPr lang="LID4096" dirty="0">
              <a:latin typeface="Rockwell" panose="020606030202050204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06ED9-9313-41CD-A5E8-EFF8E8070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Rockwell" panose="02060603020205020403" pitchFamily="18" charset="0"/>
            </a:endParaRPr>
          </a:p>
          <a:p>
            <a:r>
              <a:rPr lang="en-US" dirty="0">
                <a:latin typeface="Rockwell" panose="02060603020205020403" pitchFamily="18" charset="0"/>
              </a:rPr>
              <a:t>Python on Zynq</a:t>
            </a:r>
          </a:p>
          <a:p>
            <a:r>
              <a:rPr lang="en-US" dirty="0">
                <a:latin typeface="Rockwell" panose="02060603020205020403" pitchFamily="18" charset="0"/>
              </a:rPr>
              <a:t>Based on Ubuntu 18.04</a:t>
            </a:r>
          </a:p>
          <a:p>
            <a:r>
              <a:rPr lang="en-US" dirty="0">
                <a:latin typeface="Rockwell" panose="02060603020205020403" pitchFamily="18" charset="0"/>
              </a:rPr>
              <a:t>Setup with two scripts</a:t>
            </a:r>
            <a:endParaRPr lang="LID4096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417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9A9ADA-3EDF-45CD-BADB-4F872F10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DPU</a:t>
            </a:r>
            <a:endParaRPr lang="LID4096" dirty="0">
              <a:latin typeface="Rockwell" panose="02060603020205020403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1900A4-0C3F-471E-AA61-D29EF933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Rockwell" panose="02060603020205020403" pitchFamily="18" charset="0"/>
            </a:endParaRPr>
          </a:p>
          <a:p>
            <a:r>
              <a:rPr lang="en-US" dirty="0">
                <a:latin typeface="Rockwell" panose="02060603020205020403" pitchFamily="18" charset="0"/>
              </a:rPr>
              <a:t>Fully configurable IP core</a:t>
            </a:r>
          </a:p>
          <a:p>
            <a:r>
              <a:rPr lang="en-US" dirty="0">
                <a:latin typeface="Rockwell" panose="02060603020205020403" pitchFamily="18" charset="0"/>
              </a:rPr>
              <a:t>Setup with a script</a:t>
            </a:r>
          </a:p>
          <a:p>
            <a:r>
              <a:rPr lang="en-US" dirty="0">
                <a:latin typeface="Rockwell" panose="02060603020205020403" pitchFamily="18" charset="0"/>
              </a:rPr>
              <a:t>Programmed during runtime</a:t>
            </a:r>
          </a:p>
          <a:p>
            <a:endParaRPr lang="LID4096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701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9A9ADA-3EDF-45CD-BADB-4F872F10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Training of the CNN</a:t>
            </a:r>
            <a:endParaRPr lang="LID4096" dirty="0">
              <a:latin typeface="Rockwell" panose="02060603020205020403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1900A4-0C3F-471E-AA61-D29EF9333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Rockwell" panose="02060603020205020403" pitchFamily="18" charset="0"/>
            </a:endParaRPr>
          </a:p>
          <a:p>
            <a:r>
              <a:rPr lang="en-US" dirty="0">
                <a:latin typeface="Rockwell" panose="02060603020205020403" pitchFamily="18" charset="0"/>
              </a:rPr>
              <a:t>Dataset augmentation</a:t>
            </a:r>
          </a:p>
          <a:p>
            <a:r>
              <a:rPr lang="en-US" dirty="0">
                <a:latin typeface="Rockwell" panose="02060603020205020403" pitchFamily="18" charset="0"/>
              </a:rPr>
              <a:t>Architecture design</a:t>
            </a:r>
          </a:p>
          <a:p>
            <a:r>
              <a:rPr lang="en-US" dirty="0">
                <a:latin typeface="Rockwell" panose="02060603020205020403" pitchFamily="18" charset="0"/>
              </a:rPr>
              <a:t>Training of the model</a:t>
            </a:r>
            <a:endParaRPr lang="LID4096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758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C6837383-EEB2-418A-BC16-3870ECDA2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8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</Words>
  <Application>Microsoft Office PowerPoint</Application>
  <PresentationFormat>Widescreen</PresentationFormat>
  <Paragraphs>107</Paragraphs>
  <Slides>52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Linux Libertine</vt:lpstr>
      <vt:lpstr>Rockwell</vt:lpstr>
      <vt:lpstr>Office Theme</vt:lpstr>
      <vt:lpstr>AI High-Performance Solution on FPGA</vt:lpstr>
      <vt:lpstr>PowerPoint Presentation</vt:lpstr>
      <vt:lpstr>PowerPoint Presentation</vt:lpstr>
      <vt:lpstr>PowerPoint Presentation</vt:lpstr>
      <vt:lpstr>PowerPoint Presentation</vt:lpstr>
      <vt:lpstr>PYNQ</vt:lpstr>
      <vt:lpstr>DPU</vt:lpstr>
      <vt:lpstr>Training of the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Deployment</vt:lpstr>
      <vt:lpstr>Model Deployment</vt:lpstr>
      <vt:lpstr>Inference Application</vt:lpstr>
      <vt:lpstr>User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Processing</vt:lpstr>
      <vt:lpstr>PowerPoint Presentation</vt:lpstr>
      <vt:lpstr>PowerPoint Presentation</vt:lpstr>
      <vt:lpstr>PowerPoint Presentation</vt:lpstr>
      <vt:lpstr>Image Processing</vt:lpstr>
      <vt:lpstr>Softmax</vt:lpstr>
      <vt:lpstr>Weighting</vt:lpstr>
      <vt:lpstr>PowerPoint Presentation</vt:lpstr>
      <vt:lpstr>PowerPoint Presentation</vt:lpstr>
      <vt:lpstr>PowerPoint Presentation</vt:lpstr>
      <vt:lpstr>Verification - Classification Performance</vt:lpstr>
      <vt:lpstr>Verification - Throughput</vt:lpstr>
      <vt:lpstr>Conclusion</vt:lpstr>
      <vt:lpstr>Experiences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2020-09-11T08:31:19Z</dcterms:created>
  <dcterms:modified xsi:type="dcterms:W3CDTF">2020-09-13T18:26:41Z</dcterms:modified>
</cp:coreProperties>
</file>